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258" r:id="rId6"/>
    <p:sldId id="279" r:id="rId7"/>
    <p:sldId id="263" r:id="rId8"/>
    <p:sldId id="264" r:id="rId9"/>
    <p:sldId id="262" r:id="rId10"/>
    <p:sldId id="265" r:id="rId11"/>
    <p:sldId id="266" r:id="rId12"/>
    <p:sldId id="267" r:id="rId13"/>
    <p:sldId id="280" r:id="rId14"/>
    <p:sldId id="270" r:id="rId15"/>
    <p:sldId id="271" r:id="rId16"/>
    <p:sldId id="268" r:id="rId17"/>
    <p:sldId id="269" r:id="rId18"/>
    <p:sldId id="276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Charts!$C$52:$Y$52</c:f>
              <c:strCache>
                <c:ptCount val="23"/>
                <c:pt idx="0">
                  <c:v>May 17</c:v>
                </c:pt>
                <c:pt idx="1">
                  <c:v>Jun 17</c:v>
                </c:pt>
                <c:pt idx="2">
                  <c:v>Jul 17</c:v>
                </c:pt>
                <c:pt idx="3">
                  <c:v>Aug 17</c:v>
                </c:pt>
                <c:pt idx="4">
                  <c:v>Sep 17</c:v>
                </c:pt>
                <c:pt idx="5">
                  <c:v>Oct 17</c:v>
                </c:pt>
                <c:pt idx="6">
                  <c:v>Nov 17</c:v>
                </c:pt>
                <c:pt idx="7">
                  <c:v>Dec 17</c:v>
                </c:pt>
                <c:pt idx="8">
                  <c:v>Jan 18</c:v>
                </c:pt>
                <c:pt idx="9">
                  <c:v>Feb 18</c:v>
                </c:pt>
                <c:pt idx="10">
                  <c:v>Mar 18</c:v>
                </c:pt>
                <c:pt idx="11">
                  <c:v>Apr 18</c:v>
                </c:pt>
                <c:pt idx="12">
                  <c:v>May 18</c:v>
                </c:pt>
                <c:pt idx="13">
                  <c:v>Jun 18</c:v>
                </c:pt>
                <c:pt idx="14">
                  <c:v>Jul 18</c:v>
                </c:pt>
                <c:pt idx="15">
                  <c:v>Aug 18</c:v>
                </c:pt>
                <c:pt idx="16">
                  <c:v>Sep 18</c:v>
                </c:pt>
                <c:pt idx="17">
                  <c:v>Oct 18</c:v>
                </c:pt>
                <c:pt idx="18">
                  <c:v>Nov 18</c:v>
                </c:pt>
                <c:pt idx="19">
                  <c:v>Dec 18</c:v>
                </c:pt>
                <c:pt idx="20">
                  <c:v>Jan 19</c:v>
                </c:pt>
                <c:pt idx="21">
                  <c:v>Feb 19</c:v>
                </c:pt>
                <c:pt idx="22">
                  <c:v>Mar 19</c:v>
                </c:pt>
              </c:strCache>
            </c:strRef>
          </c:cat>
          <c:val>
            <c:numRef>
              <c:f>Charts!$C$53:$Y$53</c:f>
              <c:numCache>
                <c:formatCode>General</c:formatCode>
                <c:ptCount val="23"/>
                <c:pt idx="0">
                  <c:v>3</c:v>
                </c:pt>
                <c:pt idx="1">
                  <c:v>18</c:v>
                </c:pt>
                <c:pt idx="2">
                  <c:v>22</c:v>
                </c:pt>
                <c:pt idx="3">
                  <c:v>26</c:v>
                </c:pt>
                <c:pt idx="4">
                  <c:v>31</c:v>
                </c:pt>
                <c:pt idx="5">
                  <c:v>43</c:v>
                </c:pt>
                <c:pt idx="6">
                  <c:v>43</c:v>
                </c:pt>
                <c:pt idx="7">
                  <c:v>60</c:v>
                </c:pt>
                <c:pt idx="8">
                  <c:v>77</c:v>
                </c:pt>
                <c:pt idx="9">
                  <c:v>102</c:v>
                </c:pt>
                <c:pt idx="10">
                  <c:v>121</c:v>
                </c:pt>
                <c:pt idx="11">
                  <c:v>159</c:v>
                </c:pt>
                <c:pt idx="12">
                  <c:v>180</c:v>
                </c:pt>
                <c:pt idx="13">
                  <c:v>210</c:v>
                </c:pt>
                <c:pt idx="14">
                  <c:v>231</c:v>
                </c:pt>
                <c:pt idx="15">
                  <c:v>272</c:v>
                </c:pt>
                <c:pt idx="16">
                  <c:v>297</c:v>
                </c:pt>
                <c:pt idx="17">
                  <c:v>410</c:v>
                </c:pt>
                <c:pt idx="18">
                  <c:v>462</c:v>
                </c:pt>
                <c:pt idx="19">
                  <c:v>493</c:v>
                </c:pt>
                <c:pt idx="20">
                  <c:v>550</c:v>
                </c:pt>
                <c:pt idx="21">
                  <c:v>595</c:v>
                </c:pt>
                <c:pt idx="22">
                  <c:v>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81-40F4-ACD7-29670DF74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1937487"/>
        <c:axId val="131947055"/>
      </c:lineChart>
      <c:catAx>
        <c:axId val="131937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47055"/>
        <c:crosses val="autoZero"/>
        <c:auto val="1"/>
        <c:lblAlgn val="ctr"/>
        <c:lblOffset val="100"/>
        <c:noMultiLvlLbl val="0"/>
      </c:catAx>
      <c:valAx>
        <c:axId val="13194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937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B2CC3-467C-4EB7-8DBC-551036315412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F0D7E36-C16F-427B-B4BB-0868EF5F9E0D}">
      <dgm:prSet phldrT="[Text]"/>
      <dgm:spPr/>
      <dgm:t>
        <a:bodyPr/>
        <a:lstStyle/>
        <a:p>
          <a:r>
            <a:rPr lang="en-US" dirty="0"/>
            <a:t>Rural Health Centers</a:t>
          </a:r>
        </a:p>
      </dgm:t>
    </dgm:pt>
    <dgm:pt modelId="{62D3DDFC-ED1F-42CF-A269-350B890E2391}" type="parTrans" cxnId="{0D6E86D2-7800-4437-812A-CCFC5357EB6A}">
      <dgm:prSet/>
      <dgm:spPr/>
      <dgm:t>
        <a:bodyPr/>
        <a:lstStyle/>
        <a:p>
          <a:endParaRPr lang="en-US"/>
        </a:p>
      </dgm:t>
    </dgm:pt>
    <dgm:pt modelId="{4377BB53-D584-451A-A7E5-C2BF3DA5C7CD}" type="sibTrans" cxnId="{0D6E86D2-7800-4437-812A-CCFC5357EB6A}">
      <dgm:prSet/>
      <dgm:spPr/>
      <dgm:t>
        <a:bodyPr/>
        <a:lstStyle/>
        <a:p>
          <a:endParaRPr lang="en-US"/>
        </a:p>
      </dgm:t>
    </dgm:pt>
    <dgm:pt modelId="{145B269E-62F7-4A26-B127-BF35F5F4CC18}">
      <dgm:prSet phldrT="[Text]"/>
      <dgm:spPr/>
      <dgm:t>
        <a:bodyPr/>
        <a:lstStyle/>
        <a:p>
          <a:r>
            <a:rPr lang="en-US" dirty="0"/>
            <a:t>Pt. Centered Med. Home</a:t>
          </a:r>
        </a:p>
      </dgm:t>
    </dgm:pt>
    <dgm:pt modelId="{79DA975F-6E3D-48EC-A2C9-DDD13DA3A3AA}" type="parTrans" cxnId="{DF27A80B-6BC6-4AB0-83E3-0A667FEDC9F5}">
      <dgm:prSet/>
      <dgm:spPr/>
      <dgm:t>
        <a:bodyPr/>
        <a:lstStyle/>
        <a:p>
          <a:endParaRPr lang="en-US"/>
        </a:p>
      </dgm:t>
    </dgm:pt>
    <dgm:pt modelId="{F833B057-31EA-4111-81BF-714E2D001326}" type="sibTrans" cxnId="{DF27A80B-6BC6-4AB0-83E3-0A667FEDC9F5}">
      <dgm:prSet/>
      <dgm:spPr/>
      <dgm:t>
        <a:bodyPr/>
        <a:lstStyle/>
        <a:p>
          <a:endParaRPr lang="en-US"/>
        </a:p>
      </dgm:t>
    </dgm:pt>
    <dgm:pt modelId="{630F365D-1B4D-487A-807D-168D4B0C1EC9}">
      <dgm:prSet phldrT="[Text]"/>
      <dgm:spPr/>
      <dgm:t>
        <a:bodyPr/>
        <a:lstStyle/>
        <a:p>
          <a:r>
            <a:rPr lang="en-US" dirty="0"/>
            <a:t>High Risk Patients</a:t>
          </a:r>
        </a:p>
      </dgm:t>
    </dgm:pt>
    <dgm:pt modelId="{005B8CAA-FDFA-46DB-B257-6E856D4DB940}" type="parTrans" cxnId="{77D4BF3C-3BBE-47A9-A5F7-610ADECCD47B}">
      <dgm:prSet/>
      <dgm:spPr/>
      <dgm:t>
        <a:bodyPr/>
        <a:lstStyle/>
        <a:p>
          <a:endParaRPr lang="en-US"/>
        </a:p>
      </dgm:t>
    </dgm:pt>
    <dgm:pt modelId="{00B3B837-5135-4B8A-827F-2FF623A9E5FA}" type="sibTrans" cxnId="{77D4BF3C-3BBE-47A9-A5F7-610ADECCD47B}">
      <dgm:prSet/>
      <dgm:spPr/>
      <dgm:t>
        <a:bodyPr/>
        <a:lstStyle/>
        <a:p>
          <a:endParaRPr lang="en-US"/>
        </a:p>
      </dgm:t>
    </dgm:pt>
    <dgm:pt modelId="{F36E4C68-9DA9-4F81-9FA5-727D3D7FBEC2}">
      <dgm:prSet phldrT="[Text]"/>
      <dgm:spPr/>
      <dgm:t>
        <a:bodyPr/>
        <a:lstStyle/>
        <a:p>
          <a:r>
            <a:rPr lang="en-US" dirty="0"/>
            <a:t>Funding Partnerships</a:t>
          </a:r>
        </a:p>
      </dgm:t>
    </dgm:pt>
    <dgm:pt modelId="{CCFFF1D2-02D4-499A-B29D-054645B042B4}" type="parTrans" cxnId="{93A289C0-5862-472F-BCD9-BBA5D6CEDD41}">
      <dgm:prSet/>
      <dgm:spPr/>
      <dgm:t>
        <a:bodyPr/>
        <a:lstStyle/>
        <a:p>
          <a:endParaRPr lang="en-US"/>
        </a:p>
      </dgm:t>
    </dgm:pt>
    <dgm:pt modelId="{994B01B6-AFD7-4F19-A669-4632347C9C99}" type="sibTrans" cxnId="{93A289C0-5862-472F-BCD9-BBA5D6CEDD41}">
      <dgm:prSet/>
      <dgm:spPr/>
      <dgm:t>
        <a:bodyPr/>
        <a:lstStyle/>
        <a:p>
          <a:endParaRPr lang="en-US"/>
        </a:p>
      </dgm:t>
    </dgm:pt>
    <dgm:pt modelId="{8AEFE131-0D2B-47AA-9B12-A04C05B1D8C5}">
      <dgm:prSet phldrT="[Text]"/>
      <dgm:spPr/>
      <dgm:t>
        <a:bodyPr/>
        <a:lstStyle/>
        <a:p>
          <a:r>
            <a:rPr lang="en-US" dirty="0"/>
            <a:t>Pitch: to Sustain CHW Workforce</a:t>
          </a:r>
        </a:p>
      </dgm:t>
    </dgm:pt>
    <dgm:pt modelId="{20F0BA04-A74F-4C5C-BA92-F0FDED278645}" type="parTrans" cxnId="{BFB22049-4201-4AB1-8FC1-7FEF7749231E}">
      <dgm:prSet/>
      <dgm:spPr/>
      <dgm:t>
        <a:bodyPr/>
        <a:lstStyle/>
        <a:p>
          <a:endParaRPr lang="en-US"/>
        </a:p>
      </dgm:t>
    </dgm:pt>
    <dgm:pt modelId="{2012A7F3-D72F-48BF-B2CA-071C75882260}" type="sibTrans" cxnId="{BFB22049-4201-4AB1-8FC1-7FEF7749231E}">
      <dgm:prSet/>
      <dgm:spPr/>
      <dgm:t>
        <a:bodyPr/>
        <a:lstStyle/>
        <a:p>
          <a:endParaRPr lang="en-US"/>
        </a:p>
      </dgm:t>
    </dgm:pt>
    <dgm:pt modelId="{E3F40AE0-D745-4B0E-8F17-5E2D8B0C9A49}">
      <dgm:prSet phldrT="[Text]"/>
      <dgm:spPr/>
      <dgm:t>
        <a:bodyPr/>
        <a:lstStyle/>
        <a:p>
          <a:r>
            <a:rPr lang="en-US" dirty="0"/>
            <a:t>Write like crazy . . .</a:t>
          </a:r>
        </a:p>
      </dgm:t>
    </dgm:pt>
    <dgm:pt modelId="{A7677E01-3A56-47A8-BA12-0F17AB30AE6E}" type="parTrans" cxnId="{51003D31-ACB8-46A8-84A8-8098685AC9E1}">
      <dgm:prSet/>
      <dgm:spPr/>
      <dgm:t>
        <a:bodyPr/>
        <a:lstStyle/>
        <a:p>
          <a:endParaRPr lang="en-US"/>
        </a:p>
      </dgm:t>
    </dgm:pt>
    <dgm:pt modelId="{F51CA8FD-FF69-40D1-9D0F-A78134C3E470}" type="sibTrans" cxnId="{51003D31-ACB8-46A8-84A8-8098685AC9E1}">
      <dgm:prSet/>
      <dgm:spPr/>
      <dgm:t>
        <a:bodyPr/>
        <a:lstStyle/>
        <a:p>
          <a:endParaRPr lang="en-US"/>
        </a:p>
      </dgm:t>
    </dgm:pt>
    <dgm:pt modelId="{82812906-8A0F-4CE2-8CB7-A411826BB707}">
      <dgm:prSet phldrT="[Text]"/>
      <dgm:spPr/>
      <dgm:t>
        <a:bodyPr/>
        <a:lstStyle/>
        <a:p>
          <a:r>
            <a:rPr lang="en-US" dirty="0"/>
            <a:t>Health Insurance Orgs</a:t>
          </a:r>
        </a:p>
      </dgm:t>
    </dgm:pt>
    <dgm:pt modelId="{DEC73359-F1E6-493B-8DE1-8C1517E6ECAA}" type="parTrans" cxnId="{F8B18246-FB78-4B03-908F-C12517470B68}">
      <dgm:prSet/>
      <dgm:spPr/>
      <dgm:t>
        <a:bodyPr/>
        <a:lstStyle/>
        <a:p>
          <a:endParaRPr lang="en-US"/>
        </a:p>
      </dgm:t>
    </dgm:pt>
    <dgm:pt modelId="{A37E667A-74F0-48E7-BB66-501791706BA3}" type="sibTrans" cxnId="{F8B18246-FB78-4B03-908F-C12517470B68}">
      <dgm:prSet/>
      <dgm:spPr/>
      <dgm:t>
        <a:bodyPr/>
        <a:lstStyle/>
        <a:p>
          <a:endParaRPr lang="en-US"/>
        </a:p>
      </dgm:t>
    </dgm:pt>
    <dgm:pt modelId="{BBF0FB3A-5BA4-4813-96CF-BA5FFDC6F257}">
      <dgm:prSet phldrT="[Text]"/>
      <dgm:spPr/>
      <dgm:t>
        <a:bodyPr/>
        <a:lstStyle/>
        <a:p>
          <a:r>
            <a:rPr lang="en-US" dirty="0"/>
            <a:t>Observe and Learn Together</a:t>
          </a:r>
        </a:p>
      </dgm:t>
    </dgm:pt>
    <dgm:pt modelId="{5E6A0E66-E832-4898-BE19-55963C91A2EA}" type="parTrans" cxnId="{9DA84DF4-CC59-42BF-946C-B3DDB07FAB5D}">
      <dgm:prSet/>
      <dgm:spPr/>
      <dgm:t>
        <a:bodyPr/>
        <a:lstStyle/>
        <a:p>
          <a:endParaRPr lang="en-US"/>
        </a:p>
      </dgm:t>
    </dgm:pt>
    <dgm:pt modelId="{8AF99809-7A3E-4529-BA60-C984A241F50F}" type="sibTrans" cxnId="{9DA84DF4-CC59-42BF-946C-B3DDB07FAB5D}">
      <dgm:prSet/>
      <dgm:spPr/>
      <dgm:t>
        <a:bodyPr/>
        <a:lstStyle/>
        <a:p>
          <a:endParaRPr lang="en-US"/>
        </a:p>
      </dgm:t>
    </dgm:pt>
    <dgm:pt modelId="{59CAA227-7CD6-432F-83D1-49B6A1D629E4}">
      <dgm:prSet phldrT="[Text]"/>
      <dgm:spPr/>
      <dgm:t>
        <a:bodyPr/>
        <a:lstStyle/>
        <a:p>
          <a:r>
            <a:rPr lang="en-US" dirty="0"/>
            <a:t>Partner in Payment Model</a:t>
          </a:r>
        </a:p>
      </dgm:t>
    </dgm:pt>
    <dgm:pt modelId="{400E2833-A1BC-4484-BA37-103A0DB7BB50}" type="parTrans" cxnId="{D2028DD5-B015-4CE9-90E0-2FFB42EA83AE}">
      <dgm:prSet/>
      <dgm:spPr/>
      <dgm:t>
        <a:bodyPr/>
        <a:lstStyle/>
        <a:p>
          <a:endParaRPr lang="en-US"/>
        </a:p>
      </dgm:t>
    </dgm:pt>
    <dgm:pt modelId="{ED0BE87E-03FA-46DE-BBBD-93257DFF0076}" type="sibTrans" cxnId="{D2028DD5-B015-4CE9-90E0-2FFB42EA83AE}">
      <dgm:prSet/>
      <dgm:spPr/>
      <dgm:t>
        <a:bodyPr/>
        <a:lstStyle/>
        <a:p>
          <a:endParaRPr lang="en-US"/>
        </a:p>
      </dgm:t>
    </dgm:pt>
    <dgm:pt modelId="{63D2A678-C2D1-4C4C-9116-E4A571187E63}" type="pres">
      <dgm:prSet presAssocID="{B0CB2CC3-467C-4EB7-8DBC-55103631541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44820CA-B185-497F-82DF-14D6D6F65119}" type="pres">
      <dgm:prSet presAssocID="{6F0D7E36-C16F-427B-B4BB-0868EF5F9E0D}" presName="horFlow" presStyleCnt="0"/>
      <dgm:spPr/>
    </dgm:pt>
    <dgm:pt modelId="{5EB7EDB9-1418-4B2E-83EE-40A2FAF1A732}" type="pres">
      <dgm:prSet presAssocID="{6F0D7E36-C16F-427B-B4BB-0868EF5F9E0D}" presName="bigChev" presStyleLbl="node1" presStyleIdx="0" presStyleCnt="3"/>
      <dgm:spPr/>
    </dgm:pt>
    <dgm:pt modelId="{47311BDF-D9A0-45FD-8A74-35C0A75E125F}" type="pres">
      <dgm:prSet presAssocID="{79DA975F-6E3D-48EC-A2C9-DDD13DA3A3AA}" presName="parTrans" presStyleCnt="0"/>
      <dgm:spPr/>
    </dgm:pt>
    <dgm:pt modelId="{F4B1AD06-842D-4C97-9A65-633FBC4C0C59}" type="pres">
      <dgm:prSet presAssocID="{145B269E-62F7-4A26-B127-BF35F5F4CC18}" presName="node" presStyleLbl="alignAccFollowNode1" presStyleIdx="0" presStyleCnt="6">
        <dgm:presLayoutVars>
          <dgm:bulletEnabled val="1"/>
        </dgm:presLayoutVars>
      </dgm:prSet>
      <dgm:spPr/>
    </dgm:pt>
    <dgm:pt modelId="{CB569550-8408-4BE8-9828-EAE64363B9A8}" type="pres">
      <dgm:prSet presAssocID="{F833B057-31EA-4111-81BF-714E2D001326}" presName="sibTrans" presStyleCnt="0"/>
      <dgm:spPr/>
    </dgm:pt>
    <dgm:pt modelId="{49F8CA7C-0321-47BD-A5CE-5B4D09C4A2B9}" type="pres">
      <dgm:prSet presAssocID="{630F365D-1B4D-487A-807D-168D4B0C1EC9}" presName="node" presStyleLbl="alignAccFollowNode1" presStyleIdx="1" presStyleCnt="6">
        <dgm:presLayoutVars>
          <dgm:bulletEnabled val="1"/>
        </dgm:presLayoutVars>
      </dgm:prSet>
      <dgm:spPr/>
    </dgm:pt>
    <dgm:pt modelId="{578A1887-1676-4312-8620-2F9ADC00C200}" type="pres">
      <dgm:prSet presAssocID="{6F0D7E36-C16F-427B-B4BB-0868EF5F9E0D}" presName="vSp" presStyleCnt="0"/>
      <dgm:spPr/>
    </dgm:pt>
    <dgm:pt modelId="{F13E8216-04F9-43DB-88A0-70D75CBCB2DE}" type="pres">
      <dgm:prSet presAssocID="{F36E4C68-9DA9-4F81-9FA5-727D3D7FBEC2}" presName="horFlow" presStyleCnt="0"/>
      <dgm:spPr/>
    </dgm:pt>
    <dgm:pt modelId="{1AF95E27-B9B9-4075-9C1B-E18C80F63625}" type="pres">
      <dgm:prSet presAssocID="{F36E4C68-9DA9-4F81-9FA5-727D3D7FBEC2}" presName="bigChev" presStyleLbl="node1" presStyleIdx="1" presStyleCnt="3"/>
      <dgm:spPr/>
    </dgm:pt>
    <dgm:pt modelId="{51AC39BC-9A67-4F6F-AABC-0959566D3DBB}" type="pres">
      <dgm:prSet presAssocID="{20F0BA04-A74F-4C5C-BA92-F0FDED278645}" presName="parTrans" presStyleCnt="0"/>
      <dgm:spPr/>
    </dgm:pt>
    <dgm:pt modelId="{DF14517B-E5E9-4E7B-AC09-8B4DF88C93D7}" type="pres">
      <dgm:prSet presAssocID="{8AEFE131-0D2B-47AA-9B12-A04C05B1D8C5}" presName="node" presStyleLbl="alignAccFollowNode1" presStyleIdx="2" presStyleCnt="6">
        <dgm:presLayoutVars>
          <dgm:bulletEnabled val="1"/>
        </dgm:presLayoutVars>
      </dgm:prSet>
      <dgm:spPr/>
    </dgm:pt>
    <dgm:pt modelId="{262EA953-5D7E-4032-A709-D8B4CC385A29}" type="pres">
      <dgm:prSet presAssocID="{2012A7F3-D72F-48BF-B2CA-071C75882260}" presName="sibTrans" presStyleCnt="0"/>
      <dgm:spPr/>
    </dgm:pt>
    <dgm:pt modelId="{36FEF78E-9790-4FF0-B795-BB6EDDB03CE3}" type="pres">
      <dgm:prSet presAssocID="{E3F40AE0-D745-4B0E-8F17-5E2D8B0C9A49}" presName="node" presStyleLbl="alignAccFollowNode1" presStyleIdx="3" presStyleCnt="6">
        <dgm:presLayoutVars>
          <dgm:bulletEnabled val="1"/>
        </dgm:presLayoutVars>
      </dgm:prSet>
      <dgm:spPr/>
    </dgm:pt>
    <dgm:pt modelId="{9270420E-6800-448B-AB6D-F3E855B15EF6}" type="pres">
      <dgm:prSet presAssocID="{F36E4C68-9DA9-4F81-9FA5-727D3D7FBEC2}" presName="vSp" presStyleCnt="0"/>
      <dgm:spPr/>
    </dgm:pt>
    <dgm:pt modelId="{1D2A4CB0-9CBF-4987-AD84-C6C2E916DEA0}" type="pres">
      <dgm:prSet presAssocID="{82812906-8A0F-4CE2-8CB7-A411826BB707}" presName="horFlow" presStyleCnt="0"/>
      <dgm:spPr/>
    </dgm:pt>
    <dgm:pt modelId="{0C23CEB5-22EE-4946-B62A-7DE010795F57}" type="pres">
      <dgm:prSet presAssocID="{82812906-8A0F-4CE2-8CB7-A411826BB707}" presName="bigChev" presStyleLbl="node1" presStyleIdx="2" presStyleCnt="3"/>
      <dgm:spPr/>
    </dgm:pt>
    <dgm:pt modelId="{AF5D8ED7-8C9F-40F9-AC17-7828E2987E8C}" type="pres">
      <dgm:prSet presAssocID="{5E6A0E66-E832-4898-BE19-55963C91A2EA}" presName="parTrans" presStyleCnt="0"/>
      <dgm:spPr/>
    </dgm:pt>
    <dgm:pt modelId="{BB859B42-7F8B-42D9-A20B-D6A4A67E567B}" type="pres">
      <dgm:prSet presAssocID="{BBF0FB3A-5BA4-4813-96CF-BA5FFDC6F257}" presName="node" presStyleLbl="alignAccFollowNode1" presStyleIdx="4" presStyleCnt="6">
        <dgm:presLayoutVars>
          <dgm:bulletEnabled val="1"/>
        </dgm:presLayoutVars>
      </dgm:prSet>
      <dgm:spPr/>
    </dgm:pt>
    <dgm:pt modelId="{A070983B-DE5A-4462-8AE4-EC505FB97F90}" type="pres">
      <dgm:prSet presAssocID="{8AF99809-7A3E-4529-BA60-C984A241F50F}" presName="sibTrans" presStyleCnt="0"/>
      <dgm:spPr/>
    </dgm:pt>
    <dgm:pt modelId="{7DEABFE9-4375-4D50-9C50-E4ECEFBAB250}" type="pres">
      <dgm:prSet presAssocID="{59CAA227-7CD6-432F-83D1-49B6A1D629E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13645D00-A84D-4766-8F30-15E98A1253D5}" type="presOf" srcId="{145B269E-62F7-4A26-B127-BF35F5F4CC18}" destId="{F4B1AD06-842D-4C97-9A65-633FBC4C0C59}" srcOrd="0" destOrd="0" presId="urn:microsoft.com/office/officeart/2005/8/layout/lProcess3"/>
    <dgm:cxn modelId="{DF27A80B-6BC6-4AB0-83E3-0A667FEDC9F5}" srcId="{6F0D7E36-C16F-427B-B4BB-0868EF5F9E0D}" destId="{145B269E-62F7-4A26-B127-BF35F5F4CC18}" srcOrd="0" destOrd="0" parTransId="{79DA975F-6E3D-48EC-A2C9-DDD13DA3A3AA}" sibTransId="{F833B057-31EA-4111-81BF-714E2D001326}"/>
    <dgm:cxn modelId="{51003D31-ACB8-46A8-84A8-8098685AC9E1}" srcId="{F36E4C68-9DA9-4F81-9FA5-727D3D7FBEC2}" destId="{E3F40AE0-D745-4B0E-8F17-5E2D8B0C9A49}" srcOrd="1" destOrd="0" parTransId="{A7677E01-3A56-47A8-BA12-0F17AB30AE6E}" sibTransId="{F51CA8FD-FF69-40D1-9D0F-A78134C3E470}"/>
    <dgm:cxn modelId="{77D4BF3C-3BBE-47A9-A5F7-610ADECCD47B}" srcId="{6F0D7E36-C16F-427B-B4BB-0868EF5F9E0D}" destId="{630F365D-1B4D-487A-807D-168D4B0C1EC9}" srcOrd="1" destOrd="0" parTransId="{005B8CAA-FDFA-46DB-B257-6E856D4DB940}" sibTransId="{00B3B837-5135-4B8A-827F-2FF623A9E5FA}"/>
    <dgm:cxn modelId="{F07B285D-71C5-4788-AD28-3D3A96922EBF}" type="presOf" srcId="{BBF0FB3A-5BA4-4813-96CF-BA5FFDC6F257}" destId="{BB859B42-7F8B-42D9-A20B-D6A4A67E567B}" srcOrd="0" destOrd="0" presId="urn:microsoft.com/office/officeart/2005/8/layout/lProcess3"/>
    <dgm:cxn modelId="{53EEDF42-10E1-40DC-94A7-484A4AC0AC2B}" type="presOf" srcId="{6F0D7E36-C16F-427B-B4BB-0868EF5F9E0D}" destId="{5EB7EDB9-1418-4B2E-83EE-40A2FAF1A732}" srcOrd="0" destOrd="0" presId="urn:microsoft.com/office/officeart/2005/8/layout/lProcess3"/>
    <dgm:cxn modelId="{F8B18246-FB78-4B03-908F-C12517470B68}" srcId="{B0CB2CC3-467C-4EB7-8DBC-551036315412}" destId="{82812906-8A0F-4CE2-8CB7-A411826BB707}" srcOrd="2" destOrd="0" parTransId="{DEC73359-F1E6-493B-8DE1-8C1517E6ECAA}" sibTransId="{A37E667A-74F0-48E7-BB66-501791706BA3}"/>
    <dgm:cxn modelId="{BFB22049-4201-4AB1-8FC1-7FEF7749231E}" srcId="{F36E4C68-9DA9-4F81-9FA5-727D3D7FBEC2}" destId="{8AEFE131-0D2B-47AA-9B12-A04C05B1D8C5}" srcOrd="0" destOrd="0" parTransId="{20F0BA04-A74F-4C5C-BA92-F0FDED278645}" sibTransId="{2012A7F3-D72F-48BF-B2CA-071C75882260}"/>
    <dgm:cxn modelId="{D02CD26F-E517-41A4-8C06-A1C822FA3BAE}" type="presOf" srcId="{630F365D-1B4D-487A-807D-168D4B0C1EC9}" destId="{49F8CA7C-0321-47BD-A5CE-5B4D09C4A2B9}" srcOrd="0" destOrd="0" presId="urn:microsoft.com/office/officeart/2005/8/layout/lProcess3"/>
    <dgm:cxn modelId="{C9D5815A-E713-4CF9-8F4B-CC4DBC1D67BA}" type="presOf" srcId="{59CAA227-7CD6-432F-83D1-49B6A1D629E4}" destId="{7DEABFE9-4375-4D50-9C50-E4ECEFBAB250}" srcOrd="0" destOrd="0" presId="urn:microsoft.com/office/officeart/2005/8/layout/lProcess3"/>
    <dgm:cxn modelId="{8BAAFF7B-5668-4001-A222-B6DFEEC48C9A}" type="presOf" srcId="{F36E4C68-9DA9-4F81-9FA5-727D3D7FBEC2}" destId="{1AF95E27-B9B9-4075-9C1B-E18C80F63625}" srcOrd="0" destOrd="0" presId="urn:microsoft.com/office/officeart/2005/8/layout/lProcess3"/>
    <dgm:cxn modelId="{2F733E89-6383-4234-8EB8-79E51210785D}" type="presOf" srcId="{E3F40AE0-D745-4B0E-8F17-5E2D8B0C9A49}" destId="{36FEF78E-9790-4FF0-B795-BB6EDDB03CE3}" srcOrd="0" destOrd="0" presId="urn:microsoft.com/office/officeart/2005/8/layout/lProcess3"/>
    <dgm:cxn modelId="{B10DEC90-A365-401A-87EB-E602D30D43B1}" type="presOf" srcId="{82812906-8A0F-4CE2-8CB7-A411826BB707}" destId="{0C23CEB5-22EE-4946-B62A-7DE010795F57}" srcOrd="0" destOrd="0" presId="urn:microsoft.com/office/officeart/2005/8/layout/lProcess3"/>
    <dgm:cxn modelId="{93A289C0-5862-472F-BCD9-BBA5D6CEDD41}" srcId="{B0CB2CC3-467C-4EB7-8DBC-551036315412}" destId="{F36E4C68-9DA9-4F81-9FA5-727D3D7FBEC2}" srcOrd="1" destOrd="0" parTransId="{CCFFF1D2-02D4-499A-B29D-054645B042B4}" sibTransId="{994B01B6-AFD7-4F19-A669-4632347C9C99}"/>
    <dgm:cxn modelId="{FE374ACB-6368-442B-8FA3-D6726F51470E}" type="presOf" srcId="{8AEFE131-0D2B-47AA-9B12-A04C05B1D8C5}" destId="{DF14517B-E5E9-4E7B-AC09-8B4DF88C93D7}" srcOrd="0" destOrd="0" presId="urn:microsoft.com/office/officeart/2005/8/layout/lProcess3"/>
    <dgm:cxn modelId="{0D6E86D2-7800-4437-812A-CCFC5357EB6A}" srcId="{B0CB2CC3-467C-4EB7-8DBC-551036315412}" destId="{6F0D7E36-C16F-427B-B4BB-0868EF5F9E0D}" srcOrd="0" destOrd="0" parTransId="{62D3DDFC-ED1F-42CF-A269-350B890E2391}" sibTransId="{4377BB53-D584-451A-A7E5-C2BF3DA5C7CD}"/>
    <dgm:cxn modelId="{D2028DD5-B015-4CE9-90E0-2FFB42EA83AE}" srcId="{82812906-8A0F-4CE2-8CB7-A411826BB707}" destId="{59CAA227-7CD6-432F-83D1-49B6A1D629E4}" srcOrd="1" destOrd="0" parTransId="{400E2833-A1BC-4484-BA37-103A0DB7BB50}" sibTransId="{ED0BE87E-03FA-46DE-BBBD-93257DFF0076}"/>
    <dgm:cxn modelId="{999B87EF-E677-4C94-A7C9-220C81265049}" type="presOf" srcId="{B0CB2CC3-467C-4EB7-8DBC-551036315412}" destId="{63D2A678-C2D1-4C4C-9116-E4A571187E63}" srcOrd="0" destOrd="0" presId="urn:microsoft.com/office/officeart/2005/8/layout/lProcess3"/>
    <dgm:cxn modelId="{9DA84DF4-CC59-42BF-946C-B3DDB07FAB5D}" srcId="{82812906-8A0F-4CE2-8CB7-A411826BB707}" destId="{BBF0FB3A-5BA4-4813-96CF-BA5FFDC6F257}" srcOrd="0" destOrd="0" parTransId="{5E6A0E66-E832-4898-BE19-55963C91A2EA}" sibTransId="{8AF99809-7A3E-4529-BA60-C984A241F50F}"/>
    <dgm:cxn modelId="{BF780B88-DDE8-4BEE-850D-9087D78A44A0}" type="presParOf" srcId="{63D2A678-C2D1-4C4C-9116-E4A571187E63}" destId="{F44820CA-B185-497F-82DF-14D6D6F65119}" srcOrd="0" destOrd="0" presId="urn:microsoft.com/office/officeart/2005/8/layout/lProcess3"/>
    <dgm:cxn modelId="{C9236066-2AE6-4EEA-AA04-63518DC7C8B8}" type="presParOf" srcId="{F44820CA-B185-497F-82DF-14D6D6F65119}" destId="{5EB7EDB9-1418-4B2E-83EE-40A2FAF1A732}" srcOrd="0" destOrd="0" presId="urn:microsoft.com/office/officeart/2005/8/layout/lProcess3"/>
    <dgm:cxn modelId="{4274671C-1D51-478A-9475-5A31C9ACA195}" type="presParOf" srcId="{F44820CA-B185-497F-82DF-14D6D6F65119}" destId="{47311BDF-D9A0-45FD-8A74-35C0A75E125F}" srcOrd="1" destOrd="0" presId="urn:microsoft.com/office/officeart/2005/8/layout/lProcess3"/>
    <dgm:cxn modelId="{B4436D5E-639C-473C-9D09-03732DFA2F7A}" type="presParOf" srcId="{F44820CA-B185-497F-82DF-14D6D6F65119}" destId="{F4B1AD06-842D-4C97-9A65-633FBC4C0C59}" srcOrd="2" destOrd="0" presId="urn:microsoft.com/office/officeart/2005/8/layout/lProcess3"/>
    <dgm:cxn modelId="{916B9606-A017-497A-933D-D780C51FD596}" type="presParOf" srcId="{F44820CA-B185-497F-82DF-14D6D6F65119}" destId="{CB569550-8408-4BE8-9828-EAE64363B9A8}" srcOrd="3" destOrd="0" presId="urn:microsoft.com/office/officeart/2005/8/layout/lProcess3"/>
    <dgm:cxn modelId="{A772E22F-8FCC-4181-8003-1713C83082D7}" type="presParOf" srcId="{F44820CA-B185-497F-82DF-14D6D6F65119}" destId="{49F8CA7C-0321-47BD-A5CE-5B4D09C4A2B9}" srcOrd="4" destOrd="0" presId="urn:microsoft.com/office/officeart/2005/8/layout/lProcess3"/>
    <dgm:cxn modelId="{D21F1129-9CF8-42DC-AB7D-1B4E9C4A6BFA}" type="presParOf" srcId="{63D2A678-C2D1-4C4C-9116-E4A571187E63}" destId="{578A1887-1676-4312-8620-2F9ADC00C200}" srcOrd="1" destOrd="0" presId="urn:microsoft.com/office/officeart/2005/8/layout/lProcess3"/>
    <dgm:cxn modelId="{5D3DA577-D971-4276-87F2-DC720D831E6B}" type="presParOf" srcId="{63D2A678-C2D1-4C4C-9116-E4A571187E63}" destId="{F13E8216-04F9-43DB-88A0-70D75CBCB2DE}" srcOrd="2" destOrd="0" presId="urn:microsoft.com/office/officeart/2005/8/layout/lProcess3"/>
    <dgm:cxn modelId="{09C79EB3-48CD-4C72-9BC2-CDCF78A57DA2}" type="presParOf" srcId="{F13E8216-04F9-43DB-88A0-70D75CBCB2DE}" destId="{1AF95E27-B9B9-4075-9C1B-E18C80F63625}" srcOrd="0" destOrd="0" presId="urn:microsoft.com/office/officeart/2005/8/layout/lProcess3"/>
    <dgm:cxn modelId="{1EC02CB5-8E51-49AD-B153-F109C30B506B}" type="presParOf" srcId="{F13E8216-04F9-43DB-88A0-70D75CBCB2DE}" destId="{51AC39BC-9A67-4F6F-AABC-0959566D3DBB}" srcOrd="1" destOrd="0" presId="urn:microsoft.com/office/officeart/2005/8/layout/lProcess3"/>
    <dgm:cxn modelId="{D149C268-AF49-4229-9B32-D903B5C132FF}" type="presParOf" srcId="{F13E8216-04F9-43DB-88A0-70D75CBCB2DE}" destId="{DF14517B-E5E9-4E7B-AC09-8B4DF88C93D7}" srcOrd="2" destOrd="0" presId="urn:microsoft.com/office/officeart/2005/8/layout/lProcess3"/>
    <dgm:cxn modelId="{3F6A23AA-053A-40A6-8DCD-2DF8AEA4F4FF}" type="presParOf" srcId="{F13E8216-04F9-43DB-88A0-70D75CBCB2DE}" destId="{262EA953-5D7E-4032-A709-D8B4CC385A29}" srcOrd="3" destOrd="0" presId="urn:microsoft.com/office/officeart/2005/8/layout/lProcess3"/>
    <dgm:cxn modelId="{1E2E993A-911A-4294-A0E8-A202BAF1E90B}" type="presParOf" srcId="{F13E8216-04F9-43DB-88A0-70D75CBCB2DE}" destId="{36FEF78E-9790-4FF0-B795-BB6EDDB03CE3}" srcOrd="4" destOrd="0" presId="urn:microsoft.com/office/officeart/2005/8/layout/lProcess3"/>
    <dgm:cxn modelId="{BA884438-0C93-41DA-9F5C-CC6394D78B9E}" type="presParOf" srcId="{63D2A678-C2D1-4C4C-9116-E4A571187E63}" destId="{9270420E-6800-448B-AB6D-F3E855B15EF6}" srcOrd="3" destOrd="0" presId="urn:microsoft.com/office/officeart/2005/8/layout/lProcess3"/>
    <dgm:cxn modelId="{B9ACAFEF-6038-409D-BAE1-AF3013187AD5}" type="presParOf" srcId="{63D2A678-C2D1-4C4C-9116-E4A571187E63}" destId="{1D2A4CB0-9CBF-4987-AD84-C6C2E916DEA0}" srcOrd="4" destOrd="0" presId="urn:microsoft.com/office/officeart/2005/8/layout/lProcess3"/>
    <dgm:cxn modelId="{39C71BDD-844E-4EF8-B11E-DA220659AD0E}" type="presParOf" srcId="{1D2A4CB0-9CBF-4987-AD84-C6C2E916DEA0}" destId="{0C23CEB5-22EE-4946-B62A-7DE010795F57}" srcOrd="0" destOrd="0" presId="urn:microsoft.com/office/officeart/2005/8/layout/lProcess3"/>
    <dgm:cxn modelId="{88380E07-78E8-4853-BEBE-AB481B851A7D}" type="presParOf" srcId="{1D2A4CB0-9CBF-4987-AD84-C6C2E916DEA0}" destId="{AF5D8ED7-8C9F-40F9-AC17-7828E2987E8C}" srcOrd="1" destOrd="0" presId="urn:microsoft.com/office/officeart/2005/8/layout/lProcess3"/>
    <dgm:cxn modelId="{AC6CE62E-98A9-4598-915F-ECD4D6358B50}" type="presParOf" srcId="{1D2A4CB0-9CBF-4987-AD84-C6C2E916DEA0}" destId="{BB859B42-7F8B-42D9-A20B-D6A4A67E567B}" srcOrd="2" destOrd="0" presId="urn:microsoft.com/office/officeart/2005/8/layout/lProcess3"/>
    <dgm:cxn modelId="{B0EF9BF0-106B-417D-9112-9F8A8B778927}" type="presParOf" srcId="{1D2A4CB0-9CBF-4987-AD84-C6C2E916DEA0}" destId="{A070983B-DE5A-4462-8AE4-EC505FB97F90}" srcOrd="3" destOrd="0" presId="urn:microsoft.com/office/officeart/2005/8/layout/lProcess3"/>
    <dgm:cxn modelId="{8FD5E472-1521-4B8C-80AB-083533362810}" type="presParOf" srcId="{1D2A4CB0-9CBF-4987-AD84-C6C2E916DEA0}" destId="{7DEABFE9-4375-4D50-9C50-E4ECEFBAB250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7EDB9-1418-4B2E-83EE-40A2FAF1A732}">
      <dsp:nvSpPr>
        <dsp:cNvPr id="0" name=""/>
        <dsp:cNvSpPr/>
      </dsp:nvSpPr>
      <dsp:spPr>
        <a:xfrm>
          <a:off x="970099" y="1558"/>
          <a:ext cx="3173834" cy="1269533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Rural Health Centers</a:t>
          </a:r>
        </a:p>
      </dsp:txBody>
      <dsp:txXfrm>
        <a:off x="1604866" y="1558"/>
        <a:ext cx="1904301" cy="1269533"/>
      </dsp:txXfrm>
    </dsp:sp>
    <dsp:sp modelId="{F4B1AD06-842D-4C97-9A65-633FBC4C0C59}">
      <dsp:nvSpPr>
        <dsp:cNvPr id="0" name=""/>
        <dsp:cNvSpPr/>
      </dsp:nvSpPr>
      <dsp:spPr>
        <a:xfrm>
          <a:off x="3731335" y="109468"/>
          <a:ext cx="2634282" cy="105371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Pt. Centered Med. Home</a:t>
          </a:r>
        </a:p>
      </dsp:txBody>
      <dsp:txXfrm>
        <a:off x="4258191" y="109468"/>
        <a:ext cx="1580570" cy="1053712"/>
      </dsp:txXfrm>
    </dsp:sp>
    <dsp:sp modelId="{49F8CA7C-0321-47BD-A5CE-5B4D09C4A2B9}">
      <dsp:nvSpPr>
        <dsp:cNvPr id="0" name=""/>
        <dsp:cNvSpPr/>
      </dsp:nvSpPr>
      <dsp:spPr>
        <a:xfrm>
          <a:off x="5996818" y="109468"/>
          <a:ext cx="2634282" cy="1053712"/>
        </a:xfrm>
        <a:prstGeom prst="chevron">
          <a:avLst/>
        </a:prstGeom>
        <a:solidFill>
          <a:schemeClr val="accent4">
            <a:tint val="40000"/>
            <a:alpha val="90000"/>
            <a:hueOff val="2302784"/>
            <a:satOff val="-12252"/>
            <a:lumOff val="-698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302784"/>
              <a:satOff val="-12252"/>
              <a:lumOff val="-6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High Risk Patients</a:t>
          </a:r>
        </a:p>
      </dsp:txBody>
      <dsp:txXfrm>
        <a:off x="6523674" y="109468"/>
        <a:ext cx="1580570" cy="1053712"/>
      </dsp:txXfrm>
    </dsp:sp>
    <dsp:sp modelId="{1AF95E27-B9B9-4075-9C1B-E18C80F63625}">
      <dsp:nvSpPr>
        <dsp:cNvPr id="0" name=""/>
        <dsp:cNvSpPr/>
      </dsp:nvSpPr>
      <dsp:spPr>
        <a:xfrm>
          <a:off x="970099" y="1448826"/>
          <a:ext cx="3173834" cy="1269533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Funding Partnerships</a:t>
          </a:r>
        </a:p>
      </dsp:txBody>
      <dsp:txXfrm>
        <a:off x="1604866" y="1448826"/>
        <a:ext cx="1904301" cy="1269533"/>
      </dsp:txXfrm>
    </dsp:sp>
    <dsp:sp modelId="{DF14517B-E5E9-4E7B-AC09-8B4DF88C93D7}">
      <dsp:nvSpPr>
        <dsp:cNvPr id="0" name=""/>
        <dsp:cNvSpPr/>
      </dsp:nvSpPr>
      <dsp:spPr>
        <a:xfrm>
          <a:off x="3731335" y="1556737"/>
          <a:ext cx="2634282" cy="1053712"/>
        </a:xfrm>
        <a:prstGeom prst="chevron">
          <a:avLst/>
        </a:prstGeom>
        <a:solidFill>
          <a:schemeClr val="accent4">
            <a:tint val="40000"/>
            <a:alpha val="90000"/>
            <a:hueOff val="4605567"/>
            <a:satOff val="-24504"/>
            <a:lumOff val="-1396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605567"/>
              <a:satOff val="-24504"/>
              <a:lumOff val="-13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Pitch: to Sustain CHW Workforce</a:t>
          </a:r>
        </a:p>
      </dsp:txBody>
      <dsp:txXfrm>
        <a:off x="4258191" y="1556737"/>
        <a:ext cx="1580570" cy="1053712"/>
      </dsp:txXfrm>
    </dsp:sp>
    <dsp:sp modelId="{36FEF78E-9790-4FF0-B795-BB6EDDB03CE3}">
      <dsp:nvSpPr>
        <dsp:cNvPr id="0" name=""/>
        <dsp:cNvSpPr/>
      </dsp:nvSpPr>
      <dsp:spPr>
        <a:xfrm>
          <a:off x="5996818" y="1556737"/>
          <a:ext cx="2634282" cy="1053712"/>
        </a:xfrm>
        <a:prstGeom prst="chevron">
          <a:avLst/>
        </a:prstGeom>
        <a:solidFill>
          <a:schemeClr val="accent4">
            <a:tint val="40000"/>
            <a:alpha val="90000"/>
            <a:hueOff val="6908351"/>
            <a:satOff val="-36757"/>
            <a:lumOff val="-2094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908351"/>
              <a:satOff val="-36757"/>
              <a:lumOff val="-20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Write like crazy . . .</a:t>
          </a:r>
        </a:p>
      </dsp:txBody>
      <dsp:txXfrm>
        <a:off x="6523674" y="1556737"/>
        <a:ext cx="1580570" cy="1053712"/>
      </dsp:txXfrm>
    </dsp:sp>
    <dsp:sp modelId="{0C23CEB5-22EE-4946-B62A-7DE010795F57}">
      <dsp:nvSpPr>
        <dsp:cNvPr id="0" name=""/>
        <dsp:cNvSpPr/>
      </dsp:nvSpPr>
      <dsp:spPr>
        <a:xfrm>
          <a:off x="970099" y="2896095"/>
          <a:ext cx="3173834" cy="1269533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Health Insurance Orgs</a:t>
          </a:r>
        </a:p>
      </dsp:txBody>
      <dsp:txXfrm>
        <a:off x="1604866" y="2896095"/>
        <a:ext cx="1904301" cy="1269533"/>
      </dsp:txXfrm>
    </dsp:sp>
    <dsp:sp modelId="{BB859B42-7F8B-42D9-A20B-D6A4A67E567B}">
      <dsp:nvSpPr>
        <dsp:cNvPr id="0" name=""/>
        <dsp:cNvSpPr/>
      </dsp:nvSpPr>
      <dsp:spPr>
        <a:xfrm>
          <a:off x="3731335" y="3004005"/>
          <a:ext cx="2634282" cy="1053712"/>
        </a:xfrm>
        <a:prstGeom prst="chevron">
          <a:avLst/>
        </a:prstGeom>
        <a:solidFill>
          <a:schemeClr val="accent4">
            <a:tint val="40000"/>
            <a:alpha val="90000"/>
            <a:hueOff val="9211134"/>
            <a:satOff val="-49009"/>
            <a:lumOff val="-279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211134"/>
              <a:satOff val="-49009"/>
              <a:lumOff val="-27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Observe and Learn Together</a:t>
          </a:r>
        </a:p>
      </dsp:txBody>
      <dsp:txXfrm>
        <a:off x="4258191" y="3004005"/>
        <a:ext cx="1580570" cy="1053712"/>
      </dsp:txXfrm>
    </dsp:sp>
    <dsp:sp modelId="{7DEABFE9-4375-4D50-9C50-E4ECEFBAB250}">
      <dsp:nvSpPr>
        <dsp:cNvPr id="0" name=""/>
        <dsp:cNvSpPr/>
      </dsp:nvSpPr>
      <dsp:spPr>
        <a:xfrm>
          <a:off x="5996818" y="3004005"/>
          <a:ext cx="2634282" cy="1053712"/>
        </a:xfrm>
        <a:prstGeom prst="chevron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Partner in Payment Model</a:t>
          </a:r>
        </a:p>
      </dsp:txBody>
      <dsp:txXfrm>
        <a:off x="6523674" y="3004005"/>
        <a:ext cx="1580570" cy="1053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AC530-40BD-4F93-AD8B-CB9C3B5ECF79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1AC43-1EC2-4A16-83D4-21F62BF84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4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1E9F-3795-4A06-A05E-BB5BAD484C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0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Approach: </a:t>
            </a:r>
          </a:p>
          <a:p>
            <a:r>
              <a:rPr lang="en-US" dirty="0"/>
              <a:t>Local providers hire CHWs for care coordination</a:t>
            </a:r>
          </a:p>
          <a:p>
            <a:r>
              <a:rPr lang="en-US" dirty="0"/>
              <a:t>Care team = CHW + RN + Advanced practice</a:t>
            </a:r>
          </a:p>
          <a:p>
            <a:r>
              <a:rPr lang="en-US" dirty="0"/>
              <a:t>Build evidence of health improvements + cost savings</a:t>
            </a:r>
          </a:p>
          <a:p>
            <a:endParaRPr lang="en-US" dirty="0"/>
          </a:p>
          <a:p>
            <a:r>
              <a:rPr lang="en-US" dirty="0"/>
              <a:t>MU roles: </a:t>
            </a:r>
          </a:p>
          <a:p>
            <a:r>
              <a:rPr lang="en-US" dirty="0"/>
              <a:t>Training/TA for providers and CHWs</a:t>
            </a:r>
          </a:p>
          <a:p>
            <a:r>
              <a:rPr lang="en-US" dirty="0"/>
              <a:t>Convene payers re: QC and reimbursement</a:t>
            </a:r>
          </a:p>
          <a:p>
            <a:r>
              <a:rPr lang="en-US" dirty="0"/>
              <a:t>Evaluate health conditions + cost savings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E786E-6DC0-4479-8D89-5D486A10C778}" type="slidenum">
              <a:rPr lang="en-US" smtClean="0">
                <a:solidFill>
                  <a:srgbClr val="595959"/>
                </a:solidFill>
              </a:rPr>
              <a:pPr/>
              <a:t>14</a:t>
            </a:fld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95959"/>
                </a:solidFill>
              </a:rPr>
              <a:t>Eric Stockton -- WV CHW Summit 04/12/2017</a:t>
            </a:r>
          </a:p>
        </p:txBody>
      </p:sp>
    </p:spTree>
    <p:extLst>
      <p:ext uri="{BB962C8B-B14F-4D97-AF65-F5344CB8AC3E}">
        <p14:creationId xmlns:p14="http://schemas.microsoft.com/office/powerpoint/2010/main" val="196462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5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9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3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1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6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7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7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3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607DE-BDF9-4433-B42D-9F0C2A6B1B64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C044C-278C-458F-87F0-63B4B3905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707" y="975815"/>
            <a:ext cx="9655792" cy="2092982"/>
          </a:xfrm>
        </p:spPr>
        <p:txBody>
          <a:bodyPr/>
          <a:lstStyle/>
          <a:p>
            <a:r>
              <a:rPr lang="en-US" sz="4400" b="1" dirty="0"/>
              <a:t>Care Coordination Models for High-Risk People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3421" y="3689873"/>
            <a:ext cx="7151427" cy="2240079"/>
          </a:xfrm>
        </p:spPr>
        <p:txBody>
          <a:bodyPr>
            <a:normAutofit fontScale="92500" lnSpcReduction="20000"/>
          </a:bodyPr>
          <a:lstStyle/>
          <a:p>
            <a:r>
              <a:rPr lang="en-US" sz="4200" dirty="0"/>
              <a:t>Richard Crespo PhD</a:t>
            </a:r>
          </a:p>
          <a:p>
            <a:r>
              <a:rPr lang="en-US" sz="4200" dirty="0"/>
              <a:t>Marshall University School of Medicine</a:t>
            </a:r>
          </a:p>
          <a:p>
            <a:r>
              <a:rPr lang="en-US" sz="4200" dirty="0"/>
              <a:t>Stephanie Bowman NP, CDE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007261"/>
            <a:ext cx="7023377" cy="73499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543" r="10078"/>
          <a:stretch/>
        </p:blipFill>
        <p:spPr>
          <a:xfrm>
            <a:off x="203670" y="6005517"/>
            <a:ext cx="757029" cy="7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2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Functions of a CHW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The primary functions of the CHWs are:</a:t>
            </a:r>
            <a:endParaRPr lang="en-US" dirty="0"/>
          </a:p>
          <a:p>
            <a:pPr lvl="0"/>
            <a:r>
              <a:rPr lang="en-US" dirty="0"/>
              <a:t>Help people apply disease self-management skills in the context of their home and community. </a:t>
            </a:r>
          </a:p>
          <a:p>
            <a:pPr lvl="0"/>
            <a:r>
              <a:rPr lang="en-US" dirty="0"/>
              <a:t>Provide social and emotional support.</a:t>
            </a:r>
          </a:p>
          <a:p>
            <a:pPr lvl="0"/>
            <a:r>
              <a:rPr lang="en-US" dirty="0"/>
              <a:t>Link individuals with clinical, community and other resources and serve as a liaison between patients and the clinical care coordination team. </a:t>
            </a:r>
          </a:p>
          <a:p>
            <a:pPr lvl="0"/>
            <a:r>
              <a:rPr lang="en-US" dirty="0"/>
              <a:t>Provide ongoing, flexible, accessible support for patients as their needs change.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45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012" y="476249"/>
            <a:ext cx="9601200" cy="542925"/>
          </a:xfrm>
        </p:spPr>
        <p:txBody>
          <a:bodyPr>
            <a:normAutofit fontScale="90000"/>
          </a:bodyPr>
          <a:lstStyle/>
          <a:p>
            <a:r>
              <a:rPr lang="en-US" dirty="0"/>
              <a:t>Enrollment to Date: 650 High-Risk Patients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362075" y="1262062"/>
          <a:ext cx="9982200" cy="4948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2665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as of 3/2019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79074" y="1590674"/>
          <a:ext cx="9393727" cy="4463383"/>
        </p:xfrm>
        <a:graphic>
          <a:graphicData uri="http://schemas.openxmlformats.org/drawingml/2006/table">
            <a:tbl>
              <a:tblPr/>
              <a:tblGrid>
                <a:gridCol w="1526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851">
                  <a:extLst>
                    <a:ext uri="{9D8B030D-6E8A-4147-A177-3AD203B41FA5}">
                      <a16:colId xmlns:a16="http://schemas.microsoft.com/office/drawing/2014/main" val="1703654452"/>
                    </a:ext>
                  </a:extLst>
                </a:gridCol>
                <a:gridCol w="1917750">
                  <a:extLst>
                    <a:ext uri="{9D8B030D-6E8A-4147-A177-3AD203B41FA5}">
                      <a16:colId xmlns:a16="http://schemas.microsoft.com/office/drawing/2014/main" val="1294101101"/>
                    </a:ext>
                  </a:extLst>
                </a:gridCol>
                <a:gridCol w="191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77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A1C  N=323</a:t>
                      </a:r>
                      <a:r>
                        <a:rPr lang="en-US" sz="20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(with 2 or more A1c Tests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083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Patients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Baseline A1c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Last A1c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Percentage Point</a:t>
                      </a:r>
                      <a:r>
                        <a:rPr lang="en-US" sz="20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Difference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518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Improved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baseline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Decrease 2 points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518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Worsened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1.1 points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3083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71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5252"/>
          </a:xfrm>
        </p:spPr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61052"/>
            <a:ext cx="9601200" cy="44958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The care management </a:t>
            </a:r>
            <a:r>
              <a:rPr lang="en-US" sz="2600" b="1" dirty="0"/>
              <a:t>team</a:t>
            </a:r>
            <a:r>
              <a:rPr lang="en-US" sz="2600" dirty="0"/>
              <a:t> receives referrals of high-utilizer patients. </a:t>
            </a:r>
          </a:p>
          <a:p>
            <a:r>
              <a:rPr lang="en-US" sz="2600" dirty="0"/>
              <a:t>Eligibility is determined by </a:t>
            </a:r>
            <a:r>
              <a:rPr lang="en-US" sz="2600" b="1" dirty="0"/>
              <a:t>risk assessment.</a:t>
            </a:r>
            <a:r>
              <a:rPr lang="en-US" sz="2600" dirty="0"/>
              <a:t> The team does an assessment, enrolls patients, and develops care plans.</a:t>
            </a:r>
          </a:p>
          <a:p>
            <a:r>
              <a:rPr lang="en-US" sz="2600" dirty="0"/>
              <a:t>CHW is a member of the care management team and is a full time employee of the health care agency.</a:t>
            </a:r>
          </a:p>
          <a:p>
            <a:r>
              <a:rPr lang="en-US" sz="2600" dirty="0"/>
              <a:t>The </a:t>
            </a:r>
            <a:r>
              <a:rPr lang="en-US" sz="2600" b="1" dirty="0"/>
              <a:t>role of the CHW </a:t>
            </a:r>
            <a:r>
              <a:rPr lang="en-US" sz="2600" dirty="0"/>
              <a:t>is to encourage and support patients in their home and community. Their basic function is to equip patients with self-management decision-making and problem solving skills so that patients can control their condition. </a:t>
            </a:r>
          </a:p>
          <a:p>
            <a:r>
              <a:rPr lang="en-US" sz="2600" dirty="0"/>
              <a:t>Foundational assumption: improved outcomes </a:t>
            </a:r>
            <a:r>
              <a:rPr lang="en-US" sz="2600" dirty="0">
                <a:sym typeface="Wingdings" panose="05000000000000000000" pitchFamily="2" charset="2"/>
              </a:rPr>
              <a:t> reduced costs  sustainable reimbursement from payers</a:t>
            </a:r>
            <a:r>
              <a:rPr lang="en-US" sz="2600" dirty="0"/>
              <a:t>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08203"/>
            <a:ext cx="6280830" cy="5497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43" r="10078"/>
          <a:stretch/>
        </p:blipFill>
        <p:spPr>
          <a:xfrm>
            <a:off x="0" y="6220206"/>
            <a:ext cx="740780" cy="6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2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2" y="289932"/>
            <a:ext cx="9603701" cy="119304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Sustainable Employment for Community Health Workers in Rural Communities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971" y="1823528"/>
            <a:ext cx="4839589" cy="56283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Approach: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half" idx="2"/>
          </p:nvPr>
        </p:nvSpPr>
        <p:spPr>
          <a:xfrm>
            <a:off x="814039" y="2687443"/>
            <a:ext cx="5129521" cy="3531963"/>
          </a:xfrm>
        </p:spPr>
        <p:txBody>
          <a:bodyPr>
            <a:normAutofit/>
          </a:bodyPr>
          <a:lstStyle/>
          <a:p>
            <a:r>
              <a:rPr lang="en-US" sz="2400" dirty="0"/>
              <a:t>Providers hire CHWs who are local to the community</a:t>
            </a:r>
          </a:p>
          <a:p>
            <a:r>
              <a:rPr lang="en-US" sz="2400" dirty="0"/>
              <a:t>Care team = CHW + RN + NP/PA under the management of the PCP</a:t>
            </a:r>
          </a:p>
          <a:p>
            <a:r>
              <a:rPr lang="en-US" sz="2400" dirty="0"/>
              <a:t>Care team manages the needs of the patient to improve patient outcomes</a:t>
            </a:r>
          </a:p>
          <a:p>
            <a:r>
              <a:rPr lang="en-US" sz="2400" dirty="0"/>
              <a:t>Build the rural evidence base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6400840" y="2164080"/>
            <a:ext cx="464941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DDDDDD"/>
              </a:solidFill>
            </a:endParaRPr>
          </a:p>
        </p:txBody>
      </p:sp>
      <p:sp>
        <p:nvSpPr>
          <p:cNvPr id="11" name="Content Placeholder 5"/>
          <p:cNvSpPr>
            <a:spLocks noGrp="1"/>
          </p:cNvSpPr>
          <p:nvPr>
            <p:ph sz="half" idx="2"/>
          </p:nvPr>
        </p:nvSpPr>
        <p:spPr>
          <a:xfrm>
            <a:off x="6400842" y="2585528"/>
            <a:ext cx="4917646" cy="3582516"/>
          </a:xfrm>
        </p:spPr>
        <p:txBody>
          <a:bodyPr>
            <a:normAutofit/>
          </a:bodyPr>
          <a:lstStyle/>
          <a:p>
            <a:r>
              <a:rPr lang="en-US" sz="2400" dirty="0"/>
              <a:t>Training/TA/support for providers and CHWs</a:t>
            </a:r>
          </a:p>
          <a:p>
            <a:r>
              <a:rPr lang="en-US" sz="2400" dirty="0"/>
              <a:t>Grant writing and project management</a:t>
            </a:r>
          </a:p>
          <a:p>
            <a:r>
              <a:rPr lang="en-US" sz="2400" dirty="0"/>
              <a:t>Convene payers re: quality measures and reimbursement</a:t>
            </a:r>
          </a:p>
          <a:p>
            <a:r>
              <a:rPr lang="en-US" sz="2400" dirty="0"/>
              <a:t>Evaluation of health outcomes and cost savings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160" y="1583474"/>
            <a:ext cx="4549091" cy="8028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MU Team Provides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08203"/>
            <a:ext cx="6280830" cy="5497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0543" r="10078"/>
          <a:stretch/>
        </p:blipFill>
        <p:spPr>
          <a:xfrm>
            <a:off x="0" y="6220206"/>
            <a:ext cx="740780" cy="6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9704" y="1122947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702" y="90843"/>
            <a:ext cx="10507581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System for CHW-Based Chronic Care Management of </a:t>
            </a:r>
          </a:p>
          <a:p>
            <a:pPr algn="ctr"/>
            <a:r>
              <a:rPr lang="en-US" sz="2800" b="1" dirty="0"/>
              <a:t>High Utilizer Patients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9703" y="2775284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9704" y="4427621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863263" y="1122947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863262" y="2775284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63262" y="4427621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59175" y="2759746"/>
            <a:ext cx="3681667" cy="13791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703" y="1512348"/>
            <a:ext cx="268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Clinic Referrals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63261" y="1389237"/>
            <a:ext cx="268705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Refer for ancillary and social services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63262" y="3221412"/>
            <a:ext cx="26870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Home Visits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3261" y="4427621"/>
            <a:ext cx="2687053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Involve patient in community events (DSMP, DSME, gardening, walks, etc.)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702" y="3190634"/>
            <a:ext cx="268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Clinic Referrals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702" y="4878577"/>
            <a:ext cx="268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Clinic Referrals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59179" y="2759746"/>
            <a:ext cx="368166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Care Mgnt Team</a:t>
            </a:r>
          </a:p>
          <a:p>
            <a:pPr algn="ctr"/>
            <a:r>
              <a:rPr lang="en-US" sz="2000" b="1" dirty="0"/>
              <a:t>-Provider (NP/PA)</a:t>
            </a:r>
          </a:p>
          <a:p>
            <a:pPr algn="ctr"/>
            <a:r>
              <a:rPr lang="en-US" sz="2000" b="1" dirty="0"/>
              <a:t>-Nurse(s) CDE</a:t>
            </a:r>
          </a:p>
          <a:p>
            <a:pPr algn="ctr"/>
            <a:r>
              <a:rPr lang="en-US" sz="2000" b="1" dirty="0"/>
              <a:t>-CHWs </a:t>
            </a:r>
          </a:p>
        </p:txBody>
      </p:sp>
      <p:cxnSp>
        <p:nvCxnSpPr>
          <p:cNvPr id="23" name="Straight Connector 22"/>
          <p:cNvCxnSpPr>
            <a:stCxn id="12" idx="3"/>
            <a:endCxn id="21" idx="1"/>
          </p:cNvCxnSpPr>
          <p:nvPr/>
        </p:nvCxnSpPr>
        <p:spPr>
          <a:xfrm>
            <a:off x="3336756" y="1743181"/>
            <a:ext cx="922423" cy="16782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3"/>
            <a:endCxn id="21" idx="1"/>
          </p:cNvCxnSpPr>
          <p:nvPr/>
        </p:nvCxnSpPr>
        <p:spPr>
          <a:xfrm flipV="1">
            <a:off x="3336755" y="3421466"/>
            <a:ext cx="92242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9" idx="3"/>
            <a:endCxn id="21" idx="1"/>
          </p:cNvCxnSpPr>
          <p:nvPr/>
        </p:nvCxnSpPr>
        <p:spPr>
          <a:xfrm flipV="1">
            <a:off x="3336755" y="3421466"/>
            <a:ext cx="922424" cy="16879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1" idx="3"/>
            <a:endCxn id="15" idx="1"/>
          </p:cNvCxnSpPr>
          <p:nvPr/>
        </p:nvCxnSpPr>
        <p:spPr>
          <a:xfrm flipV="1">
            <a:off x="7940842" y="1743180"/>
            <a:ext cx="922419" cy="1678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7" idx="1"/>
          </p:cNvCxnSpPr>
          <p:nvPr/>
        </p:nvCxnSpPr>
        <p:spPr>
          <a:xfrm>
            <a:off x="7956888" y="3421466"/>
            <a:ext cx="906373" cy="16678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1" idx="3"/>
            <a:endCxn id="16" idx="1"/>
          </p:cNvCxnSpPr>
          <p:nvPr/>
        </p:nvCxnSpPr>
        <p:spPr>
          <a:xfrm>
            <a:off x="7940842" y="3421466"/>
            <a:ext cx="922420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arallelogram 40"/>
          <p:cNvSpPr/>
          <p:nvPr/>
        </p:nvSpPr>
        <p:spPr>
          <a:xfrm>
            <a:off x="3946358" y="4041700"/>
            <a:ext cx="3914274" cy="1749500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76273" y="4109318"/>
            <a:ext cx="284747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Risk Assessment and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Weekly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Patient Follow Up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275676"/>
            <a:ext cx="7023377" cy="480359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543" r="10078"/>
          <a:stretch/>
        </p:blipFill>
        <p:spPr>
          <a:xfrm>
            <a:off x="0" y="5978791"/>
            <a:ext cx="798653" cy="7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3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works for you?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Primary functions of CHW</a:t>
            </a:r>
            <a:endParaRPr lang="en-US" dirty="0"/>
          </a:p>
          <a:p>
            <a:pPr lvl="0"/>
            <a:r>
              <a:rPr lang="en-US" dirty="0"/>
              <a:t>Help people apply disease self-management skills in the context of their home and community </a:t>
            </a:r>
          </a:p>
          <a:p>
            <a:pPr lvl="0"/>
            <a:r>
              <a:rPr lang="en-US" dirty="0"/>
              <a:t>Provide social and emotional support</a:t>
            </a:r>
          </a:p>
          <a:p>
            <a:pPr lvl="0"/>
            <a:r>
              <a:rPr lang="en-US" dirty="0"/>
              <a:t>Link individuals with clinical, community and other resources and serve as a liaison between patients, the clinical care coordination team, community resources.</a:t>
            </a:r>
          </a:p>
          <a:p>
            <a:pPr lvl="0"/>
            <a:r>
              <a:rPr lang="en-US" dirty="0"/>
              <a:t>Provide ongoing, flexible, accessible support for patients as their needs change.</a:t>
            </a:r>
          </a:p>
          <a:p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/>
              <a:t>Analytical Task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Who is your target population?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Who should be on the care coordination team?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is the role of a CHW in your situation?</a:t>
            </a:r>
          </a:p>
        </p:txBody>
      </p:sp>
    </p:spTree>
    <p:extLst>
      <p:ext uri="{BB962C8B-B14F-4D97-AF65-F5344CB8AC3E}">
        <p14:creationId xmlns:p14="http://schemas.microsoft.com/office/powerpoint/2010/main" val="256929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9704" y="1122947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9702" y="90843"/>
            <a:ext cx="10507581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System for CHW-Based Chronic Care Management of </a:t>
            </a:r>
          </a:p>
          <a:p>
            <a:pPr algn="ctr"/>
            <a:r>
              <a:rPr lang="en-US" sz="2800" b="1" dirty="0"/>
              <a:t>High Utilizer Patients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9703" y="2775284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9704" y="4427621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863263" y="1122947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863262" y="2775284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63262" y="4427621"/>
            <a:ext cx="2687053" cy="13635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59175" y="2759746"/>
            <a:ext cx="3681667" cy="13791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703" y="1512348"/>
            <a:ext cx="268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Clinic Referrals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63261" y="1389237"/>
            <a:ext cx="268705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Refer for ancillary and social services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63262" y="3221412"/>
            <a:ext cx="26870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Home Visits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63261" y="4427621"/>
            <a:ext cx="2687053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Involve patient in community events (DSMP, DSME, gardening, walks, etc.)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702" y="3190634"/>
            <a:ext cx="268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Clinic Referrals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9702" y="4878577"/>
            <a:ext cx="268705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Clinic Referrals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59179" y="2759746"/>
            <a:ext cx="368166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Care Mgnt Team</a:t>
            </a:r>
          </a:p>
          <a:p>
            <a:pPr algn="ctr"/>
            <a:r>
              <a:rPr lang="en-US" sz="2000" b="1" dirty="0"/>
              <a:t>-Provider (NP/PA)</a:t>
            </a:r>
          </a:p>
          <a:p>
            <a:pPr algn="ctr"/>
            <a:r>
              <a:rPr lang="en-US" sz="2000" b="1" dirty="0"/>
              <a:t>-Nurse(s) CDE</a:t>
            </a:r>
          </a:p>
          <a:p>
            <a:pPr algn="ctr"/>
            <a:r>
              <a:rPr lang="en-US" sz="2000" b="1" dirty="0"/>
              <a:t>-CHWs </a:t>
            </a:r>
          </a:p>
        </p:txBody>
      </p:sp>
      <p:cxnSp>
        <p:nvCxnSpPr>
          <p:cNvPr id="23" name="Straight Connector 22"/>
          <p:cNvCxnSpPr>
            <a:stCxn id="12" idx="3"/>
            <a:endCxn id="21" idx="1"/>
          </p:cNvCxnSpPr>
          <p:nvPr/>
        </p:nvCxnSpPr>
        <p:spPr>
          <a:xfrm>
            <a:off x="3336756" y="1743181"/>
            <a:ext cx="922423" cy="16782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3"/>
            <a:endCxn id="21" idx="1"/>
          </p:cNvCxnSpPr>
          <p:nvPr/>
        </p:nvCxnSpPr>
        <p:spPr>
          <a:xfrm flipV="1">
            <a:off x="3336755" y="3421466"/>
            <a:ext cx="92242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9" idx="3"/>
            <a:endCxn id="21" idx="1"/>
          </p:cNvCxnSpPr>
          <p:nvPr/>
        </p:nvCxnSpPr>
        <p:spPr>
          <a:xfrm flipV="1">
            <a:off x="3336755" y="3421466"/>
            <a:ext cx="922424" cy="16879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1" idx="3"/>
            <a:endCxn id="15" idx="1"/>
          </p:cNvCxnSpPr>
          <p:nvPr/>
        </p:nvCxnSpPr>
        <p:spPr>
          <a:xfrm flipV="1">
            <a:off x="7940842" y="1743180"/>
            <a:ext cx="922419" cy="16782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7" idx="1"/>
          </p:cNvCxnSpPr>
          <p:nvPr/>
        </p:nvCxnSpPr>
        <p:spPr>
          <a:xfrm>
            <a:off x="7956888" y="3421466"/>
            <a:ext cx="906373" cy="16678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1" idx="3"/>
            <a:endCxn id="16" idx="1"/>
          </p:cNvCxnSpPr>
          <p:nvPr/>
        </p:nvCxnSpPr>
        <p:spPr>
          <a:xfrm>
            <a:off x="7940842" y="3421466"/>
            <a:ext cx="922420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arallelogram 40"/>
          <p:cNvSpPr/>
          <p:nvPr/>
        </p:nvSpPr>
        <p:spPr>
          <a:xfrm>
            <a:off x="3946358" y="4041700"/>
            <a:ext cx="3914274" cy="1749500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76273" y="4109318"/>
            <a:ext cx="284747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Risk Assessment and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Care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Weekly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Patient Follow Up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275676"/>
            <a:ext cx="7023377" cy="480359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0543" r="10078"/>
          <a:stretch/>
        </p:blipFill>
        <p:spPr>
          <a:xfrm>
            <a:off x="0" y="5978791"/>
            <a:ext cx="798653" cy="7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CHWs Story</a:t>
            </a:r>
          </a:p>
        </p:txBody>
      </p:sp>
      <p:pic>
        <p:nvPicPr>
          <p:cNvPr id="4" name="Loett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1092" y="1484555"/>
            <a:ext cx="2812582" cy="4993062"/>
          </a:xfrm>
        </p:spPr>
      </p:pic>
    </p:spTree>
    <p:extLst>
      <p:ext uri="{BB962C8B-B14F-4D97-AF65-F5344CB8AC3E}">
        <p14:creationId xmlns:p14="http://schemas.microsoft.com/office/powerpoint/2010/main" val="193289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19" y="0"/>
            <a:ext cx="10010407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453386"/>
            <a:ext cx="6280830" cy="4046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543" r="10078"/>
          <a:stretch/>
        </p:blipFill>
        <p:spPr>
          <a:xfrm>
            <a:off x="0" y="6220206"/>
            <a:ext cx="740780" cy="6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59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77889"/>
            <a:ext cx="9601200" cy="855133"/>
          </a:xfrm>
        </p:spPr>
        <p:txBody>
          <a:bodyPr/>
          <a:lstStyle/>
          <a:p>
            <a:r>
              <a:rPr lang="en-US" dirty="0"/>
              <a:t>Partnering Agencies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71600" y="1045029"/>
          <a:ext cx="9601200" cy="529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852766439"/>
                    </a:ext>
                  </a:extLst>
                </a:gridCol>
              </a:tblGrid>
              <a:tr h="4476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West</a:t>
                      </a:r>
                      <a:r>
                        <a:rPr lang="en-US" baseline="0" dirty="0"/>
                        <a:t> Virginia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Kentucky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Ohio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7813"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Cabin Creek (FQHC)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Community Care of WV (FQHC)</a:t>
                      </a:r>
                    </a:p>
                    <a:p>
                      <a:pPr lvl="1"/>
                      <a:endParaRPr lang="en-US" sz="1200" dirty="0"/>
                    </a:p>
                    <a:p>
                      <a:pPr lvl="1"/>
                      <a:r>
                        <a:rPr lang="en-US" sz="2000" dirty="0"/>
                        <a:t>Minnie Hamilton Health Care (Rural Hospital)</a:t>
                      </a:r>
                    </a:p>
                    <a:p>
                      <a:pPr lvl="1"/>
                      <a:endParaRPr lang="en-US" sz="1200" dirty="0"/>
                    </a:p>
                    <a:p>
                      <a:pPr lvl="1"/>
                      <a:r>
                        <a:rPr lang="en-US" sz="2000" dirty="0"/>
                        <a:t>Jackson General (Rural Hospital) </a:t>
                      </a:r>
                    </a:p>
                    <a:p>
                      <a:pPr lvl="1"/>
                      <a:endParaRPr lang="en-US" sz="1200" dirty="0"/>
                    </a:p>
                    <a:p>
                      <a:pPr lvl="1"/>
                      <a:endParaRPr lang="en-US" sz="1200" dirty="0"/>
                    </a:p>
                    <a:p>
                      <a:pPr lvl="1"/>
                      <a:r>
                        <a:rPr lang="en-US" sz="2000" dirty="0"/>
                        <a:t>St. Joseph’s Hospital</a:t>
                      </a:r>
                      <a:r>
                        <a:rPr lang="en-US" sz="2000" baseline="0" dirty="0"/>
                        <a:t> Buchannan (Rural Hospital)</a:t>
                      </a:r>
                      <a:endParaRPr lang="en-US" sz="2000" dirty="0"/>
                    </a:p>
                    <a:p>
                      <a:pPr lvl="1"/>
                      <a:endParaRPr lang="en-US" sz="1200" dirty="0"/>
                    </a:p>
                    <a:p>
                      <a:pPr lvl="1"/>
                      <a:r>
                        <a:rPr lang="en-US" sz="2000" dirty="0"/>
                        <a:t>Williamson Health and Wellness Center (FQHC)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2000" dirty="0"/>
                        <a:t>Big Sandy Health Care (FQHC)</a:t>
                      </a:r>
                    </a:p>
                    <a:p>
                      <a:endParaRPr lang="en-US" sz="1200" dirty="0"/>
                    </a:p>
                    <a:p>
                      <a:r>
                        <a:rPr lang="en-US" sz="2000" dirty="0"/>
                        <a:t>Mountain Comprehensive</a:t>
                      </a:r>
                      <a:r>
                        <a:rPr lang="en-US" sz="2000" baseline="0" dirty="0"/>
                        <a:t> Health Corporation (FQHC)</a:t>
                      </a:r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Adams County Regional Medical Center (Rural</a:t>
                      </a:r>
                      <a:r>
                        <a:rPr lang="en-US" sz="2000" baseline="0" dirty="0"/>
                        <a:t> Hospital)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Athens County Health</a:t>
                      </a:r>
                      <a:r>
                        <a:rPr lang="en-US" sz="2000" baseline="0" dirty="0"/>
                        <a:t> Dept. </a:t>
                      </a:r>
                    </a:p>
                    <a:p>
                      <a:endParaRPr lang="en-US" sz="2000" baseline="0" dirty="0"/>
                    </a:p>
                    <a:p>
                      <a:r>
                        <a:rPr lang="en-US" sz="2000" baseline="0" dirty="0"/>
                        <a:t>Meigs County Health Dept.</a:t>
                      </a:r>
                    </a:p>
                    <a:p>
                      <a:endParaRPr lang="en-US" sz="2000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Washington County Health Dept.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Holzer Health Systems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aseline="0" dirty="0"/>
                    </a:p>
                    <a:p>
                      <a:r>
                        <a:rPr lang="en-US" sz="2000" dirty="0"/>
                        <a:t>Ohio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633758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38989"/>
            <a:ext cx="6280830" cy="5190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543" r="10078"/>
          <a:stretch/>
        </p:blipFill>
        <p:spPr>
          <a:xfrm>
            <a:off x="0" y="6157732"/>
            <a:ext cx="719556" cy="7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2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4214"/>
          </a:xfrm>
        </p:spPr>
        <p:txBody>
          <a:bodyPr/>
          <a:lstStyle/>
          <a:p>
            <a:r>
              <a:rPr lang="en-US" dirty="0"/>
              <a:t>Replication (Built on Relationships)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71600" y="1700213"/>
          <a:ext cx="9601200" cy="4167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69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90516"/>
          </a:xfrm>
        </p:spPr>
        <p:txBody>
          <a:bodyPr/>
          <a:lstStyle/>
          <a:p>
            <a:r>
              <a:rPr lang="en-US" dirty="0"/>
              <a:t>Funding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71600" y="1808328"/>
            <a:ext cx="4443984" cy="3944203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Claude Worthington Benedum Foundation</a:t>
            </a:r>
          </a:p>
          <a:p>
            <a:r>
              <a:rPr lang="en-US" sz="2800" dirty="0"/>
              <a:t>Appalachian Regional Commission – POWER Grant</a:t>
            </a:r>
          </a:p>
          <a:p>
            <a:r>
              <a:rPr lang="en-US" sz="2800" dirty="0"/>
              <a:t>Merck Foundation – Bridging the Gap Initiative</a:t>
            </a:r>
          </a:p>
          <a:p>
            <a:r>
              <a:rPr lang="en-US" sz="2800" dirty="0"/>
              <a:t>HRSA</a:t>
            </a:r>
          </a:p>
          <a:p>
            <a:r>
              <a:rPr lang="en-US" sz="2800" dirty="0"/>
              <a:t>Logan Healthcare Foundation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334514" y="1658202"/>
            <a:ext cx="4443984" cy="3944203"/>
          </a:xfrm>
        </p:spPr>
        <p:txBody>
          <a:bodyPr/>
          <a:lstStyle/>
          <a:p>
            <a:r>
              <a:rPr lang="en-US" sz="2600" dirty="0"/>
              <a:t>McDonough Foundation</a:t>
            </a:r>
          </a:p>
          <a:p>
            <a:r>
              <a:rPr lang="en-US" sz="2600" dirty="0"/>
              <a:t>Sisters Health Foundation</a:t>
            </a:r>
          </a:p>
          <a:p>
            <a:r>
              <a:rPr lang="en-US" sz="2600" dirty="0"/>
              <a:t>Pallottine Foundation of Buckhannon</a:t>
            </a:r>
          </a:p>
          <a:p>
            <a:r>
              <a:rPr lang="en-US" sz="2600" dirty="0"/>
              <a:t>The Greater Kanawha Valley Foundation</a:t>
            </a:r>
          </a:p>
          <a:p>
            <a:r>
              <a:rPr lang="en-US" sz="2600" dirty="0"/>
              <a:t>Highmark Foundation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03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CHW? (CHWs self definitions)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15152"/>
            <a:ext cx="9601200" cy="4052248"/>
          </a:xfrm>
        </p:spPr>
        <p:txBody>
          <a:bodyPr>
            <a:normAutofit/>
          </a:bodyPr>
          <a:lstStyle/>
          <a:p>
            <a:r>
              <a:rPr lang="en-US" sz="2800" dirty="0"/>
              <a:t>Person who makes connections</a:t>
            </a:r>
          </a:p>
          <a:p>
            <a:r>
              <a:rPr lang="en-US" sz="2800" dirty="0"/>
              <a:t>A walking resource person</a:t>
            </a:r>
          </a:p>
          <a:p>
            <a:r>
              <a:rPr lang="en-US" sz="2800" dirty="0"/>
              <a:t>Counselor</a:t>
            </a:r>
          </a:p>
          <a:p>
            <a:r>
              <a:rPr lang="en-US" sz="2800" dirty="0"/>
              <a:t>Patient advocate</a:t>
            </a:r>
          </a:p>
          <a:p>
            <a:r>
              <a:rPr lang="en-US" sz="2800" dirty="0"/>
              <a:t>Friend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27180"/>
            <a:ext cx="6280830" cy="6308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43" r="10078"/>
          <a:stretch/>
        </p:blipFill>
        <p:spPr>
          <a:xfrm>
            <a:off x="0" y="6220206"/>
            <a:ext cx="740780" cy="6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9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832" y="324135"/>
            <a:ext cx="9601200" cy="1122528"/>
          </a:xfrm>
        </p:spPr>
        <p:txBody>
          <a:bodyPr/>
          <a:lstStyle/>
          <a:p>
            <a:r>
              <a:rPr lang="en-US" dirty="0"/>
              <a:t>What does a CHW do? (Self definition)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32764"/>
            <a:ext cx="9601200" cy="5370393"/>
          </a:xfrm>
        </p:spPr>
        <p:txBody>
          <a:bodyPr>
            <a:normAutofit/>
          </a:bodyPr>
          <a:lstStyle/>
          <a:p>
            <a:r>
              <a:rPr lang="en-US" sz="2400" dirty="0"/>
              <a:t>Bed bug assistance</a:t>
            </a:r>
          </a:p>
          <a:p>
            <a:r>
              <a:rPr lang="en-US" sz="2400" dirty="0"/>
              <a:t>Assist getting lamps, ramps, refrigerators, heating vouchers</a:t>
            </a:r>
          </a:p>
          <a:p>
            <a:r>
              <a:rPr lang="en-US" sz="2400" dirty="0"/>
              <a:t>Help patients organize meds</a:t>
            </a:r>
          </a:p>
          <a:p>
            <a:r>
              <a:rPr lang="en-US" sz="2400" dirty="0"/>
              <a:t>Give moral support</a:t>
            </a:r>
          </a:p>
          <a:p>
            <a:r>
              <a:rPr lang="en-US" sz="2400" dirty="0"/>
              <a:t>Help patients manage their schedules</a:t>
            </a:r>
          </a:p>
          <a:p>
            <a:r>
              <a:rPr lang="en-US" sz="2400" dirty="0"/>
              <a:t>Help apply for insurance, med assistance, public housing</a:t>
            </a:r>
          </a:p>
          <a:p>
            <a:r>
              <a:rPr lang="en-US" sz="2400" dirty="0"/>
              <a:t>Food assistance</a:t>
            </a:r>
          </a:p>
          <a:p>
            <a:r>
              <a:rPr lang="en-US" sz="2400" dirty="0"/>
              <a:t>Pet management</a:t>
            </a:r>
          </a:p>
          <a:p>
            <a:r>
              <a:rPr lang="en-US" sz="2400" dirty="0"/>
              <a:t>Community partnerships</a:t>
            </a:r>
          </a:p>
          <a:p>
            <a:r>
              <a:rPr lang="en-US" sz="2400" dirty="0"/>
              <a:t>Anything that will help my patients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31352"/>
            <a:ext cx="6280830" cy="52664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543" r="10078"/>
          <a:stretch/>
        </p:blipFill>
        <p:spPr>
          <a:xfrm>
            <a:off x="0" y="6220206"/>
            <a:ext cx="740780" cy="63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3CFB523046742A5F2CC35B6E70E46" ma:contentTypeVersion="4" ma:contentTypeDescription="Create a new document." ma:contentTypeScope="" ma:versionID="6802b80635f9f637b61751b3100011d8">
  <xsd:schema xmlns:xsd="http://www.w3.org/2001/XMLSchema" xmlns:xs="http://www.w3.org/2001/XMLSchema" xmlns:p="http://schemas.microsoft.com/office/2006/metadata/properties" xmlns:ns3="87388f7a-a3aa-4e6f-8797-d265f5852a56" targetNamespace="http://schemas.microsoft.com/office/2006/metadata/properties" ma:root="true" ma:fieldsID="d9e86a7bcb05ff4fffc69e99914baf63" ns3:_="">
    <xsd:import namespace="87388f7a-a3aa-4e6f-8797-d265f5852a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88f7a-a3aa-4e6f-8797-d265f5852a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232821-9F9E-45D2-8176-D703E046913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F80062B-D987-4F42-B631-610B03A0BA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388f7a-a3aa-4e6f-8797-d265f5852a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5A9067-FC59-47E9-A11D-D42DD708F7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877</Words>
  <Application>Microsoft Office PowerPoint</Application>
  <PresentationFormat>Widescreen</PresentationFormat>
  <Paragraphs>180</Paragraphs>
  <Slides>16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Care Coordination Models for High-Risk People</vt:lpstr>
      <vt:lpstr>PowerPoint Presentation</vt:lpstr>
      <vt:lpstr>A CHWs Story</vt:lpstr>
      <vt:lpstr>PowerPoint Presentation</vt:lpstr>
      <vt:lpstr>Partnering Agencies</vt:lpstr>
      <vt:lpstr>Replication (Built on Relationships)</vt:lpstr>
      <vt:lpstr>Funding Partners</vt:lpstr>
      <vt:lpstr>What is a CHW? (CHWs self definitions)</vt:lpstr>
      <vt:lpstr>What does a CHW do? (Self definition)</vt:lpstr>
      <vt:lpstr>Fundamental Functions of a CHW</vt:lpstr>
      <vt:lpstr>Enrollment to Date: 650 High-Risk Patients</vt:lpstr>
      <vt:lpstr>Data as of 3/2019</vt:lpstr>
      <vt:lpstr>Key Points</vt:lpstr>
      <vt:lpstr>Sustainable Employment for Community Health Workers in Rural Communities</vt:lpstr>
      <vt:lpstr>PowerPoint Presentation</vt:lpstr>
      <vt:lpstr>What works for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Payment model for Sustainable community health worker funding</dc:title>
  <dc:creator>Crespo, Richard</dc:creator>
  <cp:lastModifiedBy>Ramirez, Tina</cp:lastModifiedBy>
  <cp:revision>15</cp:revision>
  <dcterms:created xsi:type="dcterms:W3CDTF">2019-07-25T15:42:25Z</dcterms:created>
  <dcterms:modified xsi:type="dcterms:W3CDTF">2019-08-13T12:45:18Z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0x0101006923CFB523046742A5F2CC35B6E70E46</vt:lpwstr>
  </property>
</Properties>
</file>